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33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B04206B-EF97-4B0F-8F4D-09EB730EE7EF}" type="datetimeFigureOut">
              <a:rPr lang="sr-Latn-CS" smtClean="0"/>
              <a:pPr/>
              <a:t>27.3.2015.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A9C1B13-2090-4D73-99B3-84DD7B1CFD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206B-EF97-4B0F-8F4D-09EB730EE7EF}" type="datetimeFigureOut">
              <a:rPr lang="sr-Latn-CS" smtClean="0"/>
              <a:pPr/>
              <a:t>27.3.2015.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13-2090-4D73-99B3-84DD7B1CFD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206B-EF97-4B0F-8F4D-09EB730EE7EF}" type="datetimeFigureOut">
              <a:rPr lang="sr-Latn-CS" smtClean="0"/>
              <a:pPr/>
              <a:t>27.3.2015.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13-2090-4D73-99B3-84DD7B1CFD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B04206B-EF97-4B0F-8F4D-09EB730EE7EF}" type="datetimeFigureOut">
              <a:rPr lang="sr-Latn-CS" smtClean="0"/>
              <a:pPr/>
              <a:t>27.3.2015.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13-2090-4D73-99B3-84DD7B1CFD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B04206B-EF97-4B0F-8F4D-09EB730EE7EF}" type="datetimeFigureOut">
              <a:rPr lang="sr-Latn-CS" smtClean="0"/>
              <a:pPr/>
              <a:t>27.3.2015.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A9C1B13-2090-4D73-99B3-84DD7B1CFD89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04206B-EF97-4B0F-8F4D-09EB730EE7EF}" type="datetimeFigureOut">
              <a:rPr lang="sr-Latn-CS" smtClean="0"/>
              <a:pPr/>
              <a:t>27.3.2015.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9C1B13-2090-4D73-99B3-84DD7B1CFD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B04206B-EF97-4B0F-8F4D-09EB730EE7EF}" type="datetimeFigureOut">
              <a:rPr lang="sr-Latn-CS" smtClean="0"/>
              <a:pPr/>
              <a:t>27.3.2015.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A9C1B13-2090-4D73-99B3-84DD7B1CFD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206B-EF97-4B0F-8F4D-09EB730EE7EF}" type="datetimeFigureOut">
              <a:rPr lang="sr-Latn-CS" smtClean="0"/>
              <a:pPr/>
              <a:t>27.3.2015.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13-2090-4D73-99B3-84DD7B1CFD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04206B-EF97-4B0F-8F4D-09EB730EE7EF}" type="datetimeFigureOut">
              <a:rPr lang="sr-Latn-CS" smtClean="0"/>
              <a:pPr/>
              <a:t>27.3.2015.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9C1B13-2090-4D73-99B3-84DD7B1CFD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B04206B-EF97-4B0F-8F4D-09EB730EE7EF}" type="datetimeFigureOut">
              <a:rPr lang="sr-Latn-CS" smtClean="0"/>
              <a:pPr/>
              <a:t>27.3.2015.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A9C1B13-2090-4D73-99B3-84DD7B1CFD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B04206B-EF97-4B0F-8F4D-09EB730EE7EF}" type="datetimeFigureOut">
              <a:rPr lang="sr-Latn-CS" smtClean="0"/>
              <a:pPr/>
              <a:t>27.3.2015.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A9C1B13-2090-4D73-99B3-84DD7B1CFD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B04206B-EF97-4B0F-8F4D-09EB730EE7EF}" type="datetimeFigureOut">
              <a:rPr lang="sr-Latn-CS" smtClean="0"/>
              <a:pPr/>
              <a:t>27.3.2015.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A9C1B13-2090-4D73-99B3-84DD7B1CFD8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hyperlink" Target="http://znanje.hr/kategorija-proizvoda/novi-lib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nanje.h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000" b="1" dirty="0" smtClean="0">
                <a:effectLst/>
              </a:rPr>
              <a:t>HRVATSKI NA MREŽI</a:t>
            </a:r>
            <a:endParaRPr lang="hr-HR" sz="6000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IZRADILI : Marjan Berać,Josip Alavanja i Stjepan Majstorović &lt;33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b="1" dirty="0" smtClean="0">
                <a:effectLst/>
              </a:rPr>
              <a:t>MALI JEZIČNI SAVIJETI</a:t>
            </a:r>
            <a:endParaRPr lang="hr-H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/>
              <a:t>Zbirka jezičnih savjeta </a:t>
            </a:r>
            <a:r>
              <a:rPr lang="vi-VN" b="1" i="1" dirty="0" smtClean="0"/>
              <a:t>Instituta za hrvatski jezik i jezikoslovlje</a:t>
            </a:r>
            <a:r>
              <a:rPr lang="vi-VN" dirty="0" smtClean="0"/>
              <a:t> nastala je temeljem upita koje svakodnevno postavljaju građani. </a:t>
            </a:r>
          </a:p>
          <a:p>
            <a:r>
              <a:rPr lang="vi-VN" dirty="0" smtClean="0"/>
              <a:t>Institut je središnja hrvatska znanstvena ustanova za proučavanje i njegovanje hrvatskoga jezika te očuvanje hrvatskoga jezičnog identiteta osnovana 1948. godine. Od 27. lipnja 2013. godine</a:t>
            </a:r>
            <a:r>
              <a:rPr lang="vi-VN" b="1" i="1" dirty="0" smtClean="0"/>
              <a:t> </a:t>
            </a:r>
            <a:r>
              <a:rPr lang="vi-VN" b="1" dirty="0" smtClean="0"/>
              <a:t>besplatan i javno dostupan na internetu</a:t>
            </a:r>
            <a:r>
              <a:rPr lang="vi-VN" dirty="0" smtClean="0"/>
              <a:t> je novi jedinstveni </a:t>
            </a:r>
            <a:r>
              <a:rPr lang="vi-VN" i="1" dirty="0" smtClean="0"/>
              <a:t>hrvatski pravopis</a:t>
            </a:r>
            <a:r>
              <a:rPr lang="vi-VN" dirty="0" smtClean="0"/>
              <a:t>, čija je radna inačica dovršena na </a:t>
            </a:r>
            <a:r>
              <a:rPr lang="vi-VN" i="1" dirty="0" smtClean="0"/>
              <a:t>Međunarodni dan materinskoga jezika</a:t>
            </a:r>
            <a:r>
              <a:rPr lang="vi-VN" dirty="0" smtClean="0"/>
              <a:t> 21. veljače 2013. godine, a dovršen će biti prije ulaska Hrvatske u Europsku uniju.</a:t>
            </a:r>
            <a:endParaRPr lang="hr-H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 </a:t>
            </a:r>
            <a:r>
              <a:rPr lang="hr-HR" b="1" i="1" dirty="0" smtClean="0"/>
              <a:t>Jezični priručnik Coca-Cole</a:t>
            </a:r>
            <a:r>
              <a:rPr lang="hr-HR" i="1" dirty="0" smtClean="0"/>
              <a:t> (hrvatski jezik u poslovnoj komunikaciji)</a:t>
            </a:r>
            <a:r>
              <a:rPr lang="hr-HR" dirty="0" smtClean="0"/>
              <a:t> jest priručnik kojemu je osnovni cilj podizanje razine jezične kulture u komunikaciji zaposlenika s dionicima, kupcima i potrošačima, a prikupljeno je više od dvije tisuće riječi i naziva. Nastao je suradnjom vodećih stručnjakinja za hrvatski standardni jezik dr. sc. </a:t>
            </a:r>
            <a:r>
              <a:rPr lang="hr-HR" b="1" i="1" dirty="0" smtClean="0"/>
              <a:t>Lane Hudeček</a:t>
            </a:r>
            <a:r>
              <a:rPr lang="hr-HR" dirty="0" smtClean="0"/>
              <a:t> i </a:t>
            </a:r>
            <a:r>
              <a:rPr lang="hr-HR" b="1" i="1" dirty="0" smtClean="0"/>
              <a:t>Maje Matković</a:t>
            </a:r>
            <a:r>
              <a:rPr lang="hr-HR" dirty="0" smtClean="0"/>
              <a:t>, a njegovi autori dobili su priznanje časopisa "</a:t>
            </a:r>
            <a:r>
              <a:rPr lang="hr-HR" i="1" dirty="0" smtClean="0"/>
              <a:t>Jezik</a:t>
            </a:r>
            <a:r>
              <a:rPr lang="hr-HR" dirty="0" smtClean="0"/>
              <a:t>" i Zaklade „</a:t>
            </a:r>
            <a:r>
              <a:rPr lang="hr-HR" i="1" dirty="0" smtClean="0"/>
              <a:t>Dr. Ivan Šreter</a:t>
            </a:r>
            <a:r>
              <a:rPr lang="hr-HR" dirty="0" smtClean="0"/>
              <a:t>” za promicanje hrvatske jezične kulture. </a:t>
            </a: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b="1" dirty="0" smtClean="0"/>
              <a:t>PRIRUČNIK HRVATSKOGA POSLOVNOG JEZIKA</a:t>
            </a:r>
            <a:endParaRPr lang="hr-HR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b="1" dirty="0" smtClean="0"/>
              <a:t>SVAKOJAKI JEZIČNI GRIJESI IZ GLASILA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bilješke s predavanja dr. sc. </a:t>
            </a:r>
            <a:r>
              <a:rPr lang="hr-HR" b="1" i="1" dirty="0" smtClean="0"/>
              <a:t>Alemka Gluhaka</a:t>
            </a:r>
            <a:r>
              <a:rPr lang="hr-HR" dirty="0" smtClean="0"/>
              <a:t> zabilježeni su primjeri pogrešnoga pisanja i uporabe pojedinih riječi, oblika i sklopova riječi koje su sastavili studenti. U tome moru primjera treba znati plivati (kritički!)</a:t>
            </a:r>
            <a:endParaRPr lang="hr-HR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000240"/>
            <a:ext cx="8258204" cy="1500198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EDITOR</a:t>
            </a:r>
            <a:r>
              <a:rPr lang="hr-HR" dirty="0" smtClean="0"/>
              <a:t> - Centar za lekturu i prevoditeljstvo - </a:t>
            </a:r>
            <a:r>
              <a:rPr lang="hr-HR" i="1" dirty="0" smtClean="0"/>
              <a:t>jezično savjetovanje.</a:t>
            </a: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EDITOR I TEŠKA LINGVISTIKA   </a:t>
            </a:r>
            <a:endParaRPr lang="hr-HR" b="1" dirty="0"/>
          </a:p>
        </p:txBody>
      </p:sp>
      <p:sp>
        <p:nvSpPr>
          <p:cNvPr id="6" name="Rectangle 5"/>
          <p:cNvSpPr/>
          <p:nvPr/>
        </p:nvSpPr>
        <p:spPr>
          <a:xfrm>
            <a:off x="714348" y="3643314"/>
            <a:ext cx="62150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</a:rPr>
              <a:t>TEŠKA </a:t>
            </a:r>
            <a:r>
              <a:rPr lang="hr-HR" sz="2400" dirty="0" smtClean="0">
                <a:solidFill>
                  <a:srgbClr val="FF0000"/>
                </a:solidFill>
              </a:rPr>
              <a:t>LINGVISTIKA</a:t>
            </a:r>
            <a:r>
              <a:rPr lang="hr-HR" sz="2400" dirty="0"/>
              <a:t> - mjesto za bilježenje </a:t>
            </a:r>
            <a:r>
              <a:rPr lang="hr-HR" sz="2400" dirty="0" smtClean="0"/>
              <a:t>svakodnevnih </a:t>
            </a:r>
            <a:r>
              <a:rPr lang="hr-HR" dirty="0" smtClean="0"/>
              <a:t> </a:t>
            </a:r>
            <a:r>
              <a:rPr lang="hr-HR" sz="2400" dirty="0"/>
              <a:t>jezičnih </a:t>
            </a:r>
            <a:r>
              <a:rPr lang="hr-HR" sz="2400" dirty="0" smtClean="0"/>
              <a:t>zapažanja.</a:t>
            </a:r>
            <a:endParaRPr lang="hr-HR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BUIJCA RIJEČI I JEZIČNI SAVJETNIK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BUJICA RIJEČI </a:t>
            </a:r>
            <a:r>
              <a:rPr lang="hr-HR" dirty="0" smtClean="0"/>
              <a:t>- internetski članci o </a:t>
            </a:r>
            <a:r>
              <a:rPr lang="hr-HR" i="1" dirty="0" smtClean="0"/>
              <a:t>hrvatskome standardnom jeziku</a:t>
            </a:r>
            <a:r>
              <a:rPr lang="hr-HR" dirty="0" smtClean="0"/>
              <a:t> i mnoštvo jezičnih savjeta - "</a:t>
            </a:r>
            <a:r>
              <a:rPr lang="hr-HR" i="1" dirty="0" smtClean="0"/>
              <a:t>Znanje je da se širi</a:t>
            </a:r>
            <a:r>
              <a:rPr lang="hr-HR" dirty="0" smtClean="0"/>
              <a:t>!"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JEZIČNI SAVJETNIK</a:t>
            </a:r>
            <a:r>
              <a:rPr lang="hr-HR" dirty="0" smtClean="0"/>
              <a:t> - </a:t>
            </a:r>
            <a:r>
              <a:rPr lang="hr-HR" b="1" i="1" dirty="0" smtClean="0"/>
              <a:t>blog o hrvatskome jeziku</a:t>
            </a:r>
            <a:r>
              <a:rPr lang="hr-HR" dirty="0" smtClean="0"/>
              <a:t>, govornom i pisanom - savjeti o jezičnim problemima.</a:t>
            </a:r>
          </a:p>
          <a:p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POVLAČENJE ZA JEZIK I HAŠEK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POVLAČENJE ZA JEZIK</a:t>
            </a:r>
            <a:r>
              <a:rPr lang="hr-HR" dirty="0" smtClean="0"/>
              <a:t> - </a:t>
            </a:r>
            <a:r>
              <a:rPr lang="hr-HR" b="1" i="1" dirty="0" smtClean="0"/>
              <a:t>Nepismeni bloger</a:t>
            </a:r>
            <a:r>
              <a:rPr lang="hr-HR" dirty="0" smtClean="0"/>
              <a:t> - posvećeno svim jezičnim teroristima, ma gdje bili.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HAŠEK</a:t>
            </a:r>
            <a:r>
              <a:rPr lang="hr-HR" dirty="0" smtClean="0"/>
              <a:t> - </a:t>
            </a:r>
            <a:r>
              <a:rPr lang="hr-HR" b="1" i="1" dirty="0" smtClean="0"/>
              <a:t>"Hascheck" </a:t>
            </a:r>
            <a:r>
              <a:rPr lang="hr-HR" dirty="0" smtClean="0"/>
              <a:t>je hrvatski akademski </a:t>
            </a:r>
            <a:r>
              <a:rPr lang="hr-HR" i="1" dirty="0" smtClean="0"/>
              <a:t>spelling checker</a:t>
            </a:r>
            <a:r>
              <a:rPr lang="hr-HR" dirty="0" smtClean="0"/>
              <a:t> nastao u suradnji s Fakultetom elektrotehnike i računarstva.</a:t>
            </a:r>
            <a:br>
              <a:rPr lang="hr-HR" dirty="0" smtClean="0"/>
            </a:b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IDIOM I BOLJE JE HRVATSKI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IDIOM</a:t>
            </a:r>
            <a:r>
              <a:rPr lang="hr-HR" dirty="0" smtClean="0"/>
              <a:t> - Udruga studenata kroatistike (projekt "</a:t>
            </a:r>
            <a:r>
              <a:rPr lang="hr-HR" b="1" i="1" dirty="0" smtClean="0"/>
              <a:t>Opismeni me!</a:t>
            </a:r>
            <a:r>
              <a:rPr lang="hr-HR" dirty="0" smtClean="0"/>
              <a:t>")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214282" y="3143248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BOLJE JE HRVATSKI!</a:t>
            </a:r>
            <a:r>
              <a:rPr lang="vi-VN" dirty="0">
                <a:solidFill>
                  <a:srgbClr val="FF0000"/>
                </a:solidFill>
              </a:rPr>
              <a:t> </a:t>
            </a:r>
            <a:r>
              <a:rPr lang="vi-VN" dirty="0"/>
              <a:t>- </a:t>
            </a:r>
            <a:r>
              <a:rPr lang="vi-VN" sz="2400" dirty="0"/>
              <a:t>IHJJ (prijedlozi hrvatskih zamjena za strane riječi i tuđice) </a:t>
            </a:r>
            <a:endParaRPr lang="hr-HR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b="1" dirty="0" smtClean="0"/>
              <a:t>HRVATSKI JEZIČNI PORTAL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Hrvatski jezični portal</a:t>
            </a:r>
            <a:r>
              <a:rPr lang="hr-HR" dirty="0" smtClean="0"/>
              <a:t>  rezultat je zajedničkog projekta </a:t>
            </a:r>
            <a:r>
              <a:rPr lang="hr-HR" u="sng" dirty="0" smtClean="0">
                <a:hlinkClick r:id="rId2"/>
              </a:rPr>
              <a:t>Novog</a:t>
            </a:r>
          </a:p>
          <a:p>
            <a:r>
              <a:rPr lang="hr-HR" u="sng" dirty="0" smtClean="0">
                <a:hlinkClick r:id="rId2"/>
              </a:rPr>
              <a:t> Libera</a:t>
            </a:r>
            <a:r>
              <a:rPr lang="hr-HR" dirty="0" smtClean="0"/>
              <a:t> i </a:t>
            </a:r>
            <a:r>
              <a:rPr lang="hr-HR" u="sng" dirty="0" smtClean="0">
                <a:hlinkClick r:id="rId3"/>
              </a:rPr>
              <a:t>Srca</a:t>
            </a:r>
            <a:r>
              <a:rPr lang="hr-HR" dirty="0" smtClean="0"/>
              <a:t>. Projekte i poslovanje Novog Libera i Hrvatskog jezičnog portala od 2015. godine preuzela je nakladnička kuća </a:t>
            </a:r>
            <a:r>
              <a:rPr lang="hr-HR" u="sng" dirty="0" smtClean="0">
                <a:hlinkClick r:id="rId4"/>
              </a:rPr>
              <a:t>Znanje</a:t>
            </a:r>
            <a:r>
              <a:rPr lang="hr-HR" dirty="0" smtClean="0"/>
              <a:t>, jedna od najstarijih izdavačkih kuća u Hrvatskoj s dugogodišnjom tradicijom u nakladničkoj i tiskarskoj djelatnost.</a:t>
            </a:r>
            <a:endParaRPr lang="hr-H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74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Verdana</vt:lpstr>
      <vt:lpstr>Wingdings 2</vt:lpstr>
      <vt:lpstr>Verve</vt:lpstr>
      <vt:lpstr>HRVATSKI NA MREŽI</vt:lpstr>
      <vt:lpstr>MALI JEZIČNI SAVIJETI</vt:lpstr>
      <vt:lpstr>PRIRUČNIK HRVATSKOGA POSLOVNOG JEZIKA</vt:lpstr>
      <vt:lpstr>SVAKOJAKI JEZIČNI GRIJESI IZ GLASILA</vt:lpstr>
      <vt:lpstr>EDITOR I TEŠKA LINGVISTIKA   </vt:lpstr>
      <vt:lpstr>BUIJCA RIJEČI I JEZIČNI SAVJETNIK</vt:lpstr>
      <vt:lpstr>POVLAČENJE ZA JEZIK I HAŠEK</vt:lpstr>
      <vt:lpstr>IDIOM I BOLJE JE HRVATSKI</vt:lpstr>
      <vt:lpstr>HRVATSKI JEZIČNI PORTAL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HRVATSKI NA MREŽI</dc:title>
  <dc:creator>Marjan</dc:creator>
  <cp:lastModifiedBy>J</cp:lastModifiedBy>
  <cp:revision>8</cp:revision>
  <dcterms:created xsi:type="dcterms:W3CDTF">2015-03-25T08:21:37Z</dcterms:created>
  <dcterms:modified xsi:type="dcterms:W3CDTF">2015-03-27T06:59:14Z</dcterms:modified>
</cp:coreProperties>
</file>